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334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15"/>
    <p:restoredTop sz="85290"/>
  </p:normalViewPr>
  <p:slideViewPr>
    <p:cSldViewPr snapToGrid="0" snapToObjects="1">
      <p:cViewPr>
        <p:scale>
          <a:sx n="124" d="100"/>
          <a:sy n="124" d="100"/>
        </p:scale>
        <p:origin x="2352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jpe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6027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02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901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9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AD2CB-FCBB-7B73-4C3F-3292EA893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8EF4B8-B646-F1EE-975D-728B4D1EE6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78CF30-56E7-920D-A993-910C4CC035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AB241-C6A1-2100-E122-4CE8904955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714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hyperlink" Target="https://github.com/GastCre/IBM-Data-Science-course/blob/d502cd91a8bd4ebe79801161a59edc15719b3d5b/9.%20Applied%20Data%20Science%20Capstone/2.%20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d502cd91a8bd4ebe79801161a59edc15719b3d5b/9.%20Applied%20Data%20Science%20Capstone/2.2%20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f522c981c1d91ad56273b79b978c841aad8a5d48/9.%20Applied%20Data%20Science%20Capstone/4.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352d7a7caeb2dfa5615df2e3f4dad50a83ccc744/9.%20Applied%20Data%20Science%20Capstone/5.%20SpaceX_Machine%20Learning%20Prediction_Part_5_mac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96c4e849215bb096bebbb752c9c9eb1c129d26ac/9.%20Applied%20Data%20Science%20Capstone/1.1%20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6991B8-6B23-53FD-492F-CD03C300D917}"/>
              </a:ext>
            </a:extLst>
          </p:cNvPr>
          <p:cNvSpPr txBox="1"/>
          <p:nvPr/>
        </p:nvSpPr>
        <p:spPr>
          <a:xfrm>
            <a:off x="415934" y="5766088"/>
            <a:ext cx="672460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Disclaimer: this presentation is filled in from a template, following specific directions. If it was up to me, I wouldn’t clutter that much text and bullet points, and rather keep a simple style.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032668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we identify missing values in the landing pad column, as well as identify data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Afterwards, we explore the launches sites and orbit types of each launch, and find that most of the rockets are launched at CCAFS SLC 40, and to a GTO orbit.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outcomes, we identify the successful and unsuccessful landings, and transform their values into numerical Booleans (0/1) for feature engineering.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F3BF2-0520-85D6-2E1E-4513C112A5CB}"/>
              </a:ext>
            </a:extLst>
          </p:cNvPr>
          <p:cNvSpPr txBox="1"/>
          <p:nvPr/>
        </p:nvSpPr>
        <p:spPr>
          <a:xfrm>
            <a:off x="1588719" y="4171547"/>
            <a:ext cx="172601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Identify missing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B754D1-0ED8-4637-9315-5910B6FBE497}"/>
              </a:ext>
            </a:extLst>
          </p:cNvPr>
          <p:cNvSpPr txBox="1"/>
          <p:nvPr/>
        </p:nvSpPr>
        <p:spPr>
          <a:xfrm>
            <a:off x="3899990" y="4171547"/>
            <a:ext cx="15062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launch sites and orbits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DAAC-254F-0999-BCF9-EF26016C701C}"/>
              </a:ext>
            </a:extLst>
          </p:cNvPr>
          <p:cNvSpPr txBox="1"/>
          <p:nvPr/>
        </p:nvSpPr>
        <p:spPr>
          <a:xfrm>
            <a:off x="5991521" y="4297345"/>
            <a:ext cx="195816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labels:</a:t>
            </a:r>
          </a:p>
          <a:p>
            <a:pPr algn="ctr"/>
            <a:r>
              <a:rPr lang="en-US" dirty="0"/>
              <a:t>Outcomes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FF60CA1-F536-1D88-7DD0-CFD407D825DD}"/>
              </a:ext>
            </a:extLst>
          </p:cNvPr>
          <p:cNvSpPr/>
          <p:nvPr/>
        </p:nvSpPr>
        <p:spPr>
          <a:xfrm>
            <a:off x="3314738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0AC767F-C1B7-8781-573C-E4175C20F7D9}"/>
              </a:ext>
            </a:extLst>
          </p:cNvPr>
          <p:cNvSpPr/>
          <p:nvPr/>
        </p:nvSpPr>
        <p:spPr>
          <a:xfrm>
            <a:off x="5406269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C4645A-308B-00F2-5345-CEF0E752A8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7840" y="3990470"/>
            <a:ext cx="1726390" cy="962318"/>
          </a:xfrm>
          <a:prstGeom prst="rect">
            <a:avLst/>
          </a:prstGeom>
        </p:spPr>
      </p:pic>
      <p:pic>
        <p:nvPicPr>
          <p:cNvPr id="14" name="Picture 13" descr="A rocket taking off from a round circular area&#10;&#10;AI-generated content may be incorrect.">
            <a:extLst>
              <a:ext uri="{FF2B5EF4-FFF2-40B4-BE49-F238E27FC236}">
                <a16:creationId xmlns:a16="http://schemas.microsoft.com/office/drawing/2014/main" id="{7B93941D-070B-C85F-C88D-A41E80C1CB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7840" y="5063255"/>
            <a:ext cx="1749668" cy="9623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C6B500-E6C3-B380-8848-1824823993E5}"/>
              </a:ext>
            </a:extLst>
          </p:cNvPr>
          <p:cNvSpPr txBox="1"/>
          <p:nvPr/>
        </p:nvSpPr>
        <p:spPr>
          <a:xfrm>
            <a:off x="8405828" y="4297345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724A88-D0CE-E74E-93D6-92A0BEF48CA4}"/>
              </a:ext>
            </a:extLst>
          </p:cNvPr>
          <p:cNvSpPr txBox="1"/>
          <p:nvPr/>
        </p:nvSpPr>
        <p:spPr>
          <a:xfrm>
            <a:off x="8405828" y="5316546"/>
            <a:ext cx="2435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E38A8D0A-1594-7C45-E197-240BA1C4AD2D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7949680" y="4482011"/>
            <a:ext cx="457200" cy="138500"/>
          </a:xfrm>
          <a:prstGeom prst="bentConnector3">
            <a:avLst/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9D14DE1E-F98D-1D85-E2D6-EB0C03C13ECC}"/>
              </a:ext>
            </a:extLst>
          </p:cNvPr>
          <p:cNvCxnSpPr>
            <a:cxnSpLocks/>
            <a:stCxn id="7" idx="3"/>
            <a:endCxn id="16" idx="1"/>
          </p:cNvCxnSpPr>
          <p:nvPr/>
        </p:nvCxnSpPr>
        <p:spPr>
          <a:xfrm>
            <a:off x="7949680" y="4620511"/>
            <a:ext cx="457200" cy="880701"/>
          </a:xfrm>
          <a:prstGeom prst="bentConnector3">
            <a:avLst>
              <a:gd name="adj1" fmla="val 50001"/>
            </a:avLst>
          </a:prstGeom>
          <a:ln w="60325">
            <a:solidFill>
              <a:schemeClr val="accent1"/>
            </a:solidFill>
            <a:tailEnd type="triangle"/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plotted the following relationships due to their possible correlation with the landing outcome: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mass, launch site,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rate, orbit type, payload mass,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1273"/>
            <a:ext cx="9745589" cy="47643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we performed were to obtain: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unique 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when the first successful landing outcome in a ground pad was archived.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boosters which succeeded in a drone ship and have a payload mass between 4 and 6 tones.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versions that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month names, failure landing outcomes in a drone shup, booster versions and launch sites for the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ranked count of landing outcomes between the data 04/06/2010 and 20/03/2017.</a:t>
            </a:r>
            <a:endParaRPr lang="en-US" dirty="0"/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Folium map centered at NASA Johnson Space Center (NJSC) at Houston, TX. Using the map objects circle and marker, we added a circle around NJSC and the other launch sites within the data set, and a label (marker) displaying the name of the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Within each launch, we added a marker cluster object to show the outcome of the landing (success/failure), indicated by the color in the customized icons.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study the proximity of the launch sites to cities, railways, highways and costal lines by drawing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PolyLine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computing the distance to each item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MousePosition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selecting a launch site or all of them using a dropdown menu, we made a dashboard displaying: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total success landings corresponding to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success rate specialized to a specific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Additionally, we plot the successes and failures for the different booster version categories, as a function of the payload mass, which range is controlled by a slider.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studying these plots, we can study the optimum site launch, booster category version and payload mass in order to have a successful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36901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identify the target variable as class, this is, the outcome of the landing.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standardizing the data, we split it into train and test data, with the test size being a 20% of the total.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Then, we performed a grid search to look for the best parameters for: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evaluated their scores via: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train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test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matric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1D21645-4462-D421-F965-5F88C9E6B5E6}"/>
              </a:ext>
            </a:extLst>
          </p:cNvPr>
          <p:cNvSpPr txBox="1">
            <a:spLocks/>
          </p:cNvSpPr>
          <p:nvPr/>
        </p:nvSpPr>
        <p:spPr>
          <a:xfrm>
            <a:off x="6027811" y="3060995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neighbors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graph with numbers and red dots&#10;&#10;AI-generated content may be incorrect.">
            <a:extLst>
              <a:ext uri="{FF2B5EF4-FFF2-40B4-BE49-F238E27FC236}">
                <a16:creationId xmlns:a16="http://schemas.microsoft.com/office/drawing/2014/main" id="{55805149-7C32-A2A1-5650-0297FD6F4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4470" y="3790691"/>
            <a:ext cx="5840604" cy="28903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1F68127-C6A5-C60D-C4A8-3BA542858E1C}"/>
              </a:ext>
            </a:extLst>
          </p:cNvPr>
          <p:cNvSpPr/>
          <p:nvPr/>
        </p:nvSpPr>
        <p:spPr>
          <a:xfrm>
            <a:off x="852204" y="1362808"/>
            <a:ext cx="4593099" cy="251054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E5CF40-CBDC-E260-7E5C-9610DC17909D}"/>
              </a:ext>
            </a:extLst>
          </p:cNvPr>
          <p:cNvSpPr txBox="1"/>
          <p:nvPr/>
        </p:nvSpPr>
        <p:spPr>
          <a:xfrm>
            <a:off x="2303415" y="1517189"/>
            <a:ext cx="1813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 Visualization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0BAAEE-F276-ED82-8F64-6719E538925D}"/>
              </a:ext>
            </a:extLst>
          </p:cNvPr>
          <p:cNvSpPr txBox="1"/>
          <p:nvPr/>
        </p:nvSpPr>
        <p:spPr>
          <a:xfrm>
            <a:off x="852204" y="1886521"/>
            <a:ext cx="471638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outcome is skewed within each launch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of the failed launches are in CCAFS SLC 40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KSL LC 39A has the higher success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with heavier payload masses are mostly successful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 ES-L1, GEO, HEO and SSO.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in the LEO orbit seems to be related to the number of flights, although is not the case for the GTO orbit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Heavy payloads are more successful in the LEO, ISS and PO orbits.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has been increasing since 2013.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E88A9E0-DF59-52DB-EF0C-C335DA70C3B7}"/>
              </a:ext>
            </a:extLst>
          </p:cNvPr>
          <p:cNvSpPr/>
          <p:nvPr/>
        </p:nvSpPr>
        <p:spPr>
          <a:xfrm>
            <a:off x="728914" y="4034357"/>
            <a:ext cx="4716389" cy="251054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FF4E7D-03C4-723E-5208-7D66E7B2D624}"/>
              </a:ext>
            </a:extLst>
          </p:cNvPr>
          <p:cNvSpPr txBox="1"/>
          <p:nvPr/>
        </p:nvSpPr>
        <p:spPr>
          <a:xfrm>
            <a:off x="2591442" y="4188738"/>
            <a:ext cx="99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 SQL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9A8651-E06D-2A62-A750-41130248F3DA}"/>
              </a:ext>
            </a:extLst>
          </p:cNvPr>
          <p:cNvSpPr txBox="1"/>
          <p:nvPr/>
        </p:nvSpPr>
        <p:spPr>
          <a:xfrm>
            <a:off x="728912" y="4539531"/>
            <a:ext cx="471638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mass carried by boosters launched by NASA (CRS) is 48213 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 is 2534.66 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first successful landing outcome in ground pad was archived on the 22/12/2015.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a total of 61 successful missions and 10 failed missions.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 orbits are ES-L1, GEO, HEO and SSO.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landing outcomes are using a drone ship, and the least are the parachute landing.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7" name="Picture 16" descr="Interactive dashboard">
            <a:extLst>
              <a:ext uri="{FF2B5EF4-FFF2-40B4-BE49-F238E27FC236}">
                <a16:creationId xmlns:a16="http://schemas.microsoft.com/office/drawing/2014/main" id="{743D397E-0061-596C-F9C9-40A58DF27A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7915" y="1377803"/>
            <a:ext cx="5245998" cy="241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847A-0DCC-E5BD-BEDA-133839546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0AFEDB-165E-D3D4-EC36-200602F1C5FE}"/>
              </a:ext>
            </a:extLst>
          </p:cNvPr>
          <p:cNvSpPr txBox="1">
            <a:spLocks/>
          </p:cNvSpPr>
          <p:nvPr/>
        </p:nvSpPr>
        <p:spPr>
          <a:xfrm>
            <a:off x="770011" y="1438211"/>
            <a:ext cx="9319211" cy="48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predictive analysis revealed that the best model to predict the landing outcomes is a Decision Tree with: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Criterion: ‘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gini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Max_depth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6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Max_features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=‘sqrt’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Overall reaching the most accuracy of all models with a value of 0.88.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BB0D5F-E849-BE3C-6A1A-C7B6D8F5B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3FD92D-1620-7928-8B8B-D37DBC30F7A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83C7C0A-00F9-CB3D-353C-81DD4548B282}"/>
              </a:ext>
            </a:extLst>
          </p:cNvPr>
          <p:cNvSpPr txBox="1">
            <a:spLocks/>
          </p:cNvSpPr>
          <p:nvPr/>
        </p:nvSpPr>
        <p:spPr>
          <a:xfrm>
            <a:off x="4389247" y="1788723"/>
            <a:ext cx="7068725" cy="48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Min_samples_split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10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Splitter: random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09817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cleaned and specialized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Wikipedia page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 the html and extract the relevant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7243</TotalTime>
  <Words>2123</Words>
  <Application>Microsoft Macintosh PowerPoint</Application>
  <PresentationFormat>Widescreen</PresentationFormat>
  <Paragraphs>330</Paragraphs>
  <Slides>48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217</cp:revision>
  <dcterms:created xsi:type="dcterms:W3CDTF">2021-04-29T18:58:34Z</dcterms:created>
  <dcterms:modified xsi:type="dcterms:W3CDTF">2025-03-12T09:12:10Z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